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8" r:id="rId1"/>
  </p:sldMasterIdLst>
  <p:notesMasterIdLst>
    <p:notesMasterId r:id="rId18"/>
  </p:notesMasterIdLst>
  <p:sldIdLst>
    <p:sldId id="256" r:id="rId2"/>
    <p:sldId id="257" r:id="rId3"/>
    <p:sldId id="259" r:id="rId4"/>
    <p:sldId id="258" r:id="rId5"/>
    <p:sldId id="261" r:id="rId6"/>
    <p:sldId id="273" r:id="rId7"/>
    <p:sldId id="266" r:id="rId8"/>
    <p:sldId id="269" r:id="rId9"/>
    <p:sldId id="270" r:id="rId10"/>
    <p:sldId id="262" r:id="rId11"/>
    <p:sldId id="271" r:id="rId12"/>
    <p:sldId id="263" r:id="rId13"/>
    <p:sldId id="264" r:id="rId14"/>
    <p:sldId id="268" r:id="rId15"/>
    <p:sldId id="265" r:id="rId16"/>
    <p:sldId id="272" r:id="rId17"/>
  </p:sldIdLst>
  <p:sldSz cx="9144000" cy="5143500" type="screen16x9"/>
  <p:notesSz cx="6858000" cy="9144000"/>
  <p:embeddedFontLst>
    <p:embeddedFont>
      <p:font typeface="Wingdings 3" panose="05040102010807070707" pitchFamily="18" charset="2"/>
      <p:regular r:id="rId19"/>
    </p:embeddedFont>
    <p:embeddedFont>
      <p:font typeface="Roboto" panose="020B0604020202020204" charset="0"/>
      <p:regular r:id="rId20"/>
      <p:bold r:id="rId21"/>
      <p:italic r:id="rId22"/>
      <p:boldItalic r:id="rId23"/>
    </p:embeddedFont>
    <p:embeddedFont>
      <p:font typeface="Trebuchet MS" panose="020B060302020202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2ECF9"/>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997" autoAdjust="0"/>
  </p:normalViewPr>
  <p:slideViewPr>
    <p:cSldViewPr snapToGrid="0">
      <p:cViewPr varScale="1">
        <p:scale>
          <a:sx n="56" d="100"/>
          <a:sy n="56" d="100"/>
        </p:scale>
        <p:origin x="15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Presentera oss och projektet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Beskriv grafen, ett mer realistiskt </a:t>
            </a:r>
            <a:r>
              <a:rPr lang="sv-SE" dirty="0" err="1"/>
              <a:t>användingsfall</a:t>
            </a:r>
            <a:endParaRPr lang="sv-SE" dirty="0"/>
          </a:p>
          <a:p>
            <a:pPr marL="171450" lvl="0" indent="-171450">
              <a:spcBef>
                <a:spcPts val="0"/>
              </a:spcBef>
            </a:pPr>
            <a:r>
              <a:rPr lang="sv-SE" dirty="0"/>
              <a:t>En approximation</a:t>
            </a:r>
          </a:p>
          <a:p>
            <a:pPr marL="628650" lvl="1" indent="-171450">
              <a:spcBef>
                <a:spcPts val="0"/>
              </a:spcBef>
            </a:pPr>
            <a:r>
              <a:rPr lang="sv-SE" dirty="0"/>
              <a:t>Vi har inte kört om analysen för varje kommit </a:t>
            </a:r>
          </a:p>
          <a:p>
            <a:pPr marL="628650" lvl="1" indent="-171450">
              <a:spcBef>
                <a:spcPts val="0"/>
              </a:spcBef>
            </a:pPr>
            <a:r>
              <a:rPr lang="sv-SE" dirty="0"/>
              <a:t>Inkluderar inte analys tiden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381000" y="685800"/>
            <a:ext cx="6096000" cy="3429000"/>
          </a:xfrm>
        </p:spPr>
      </p:sp>
      <p:sp>
        <p:nvSpPr>
          <p:cNvPr id="3" name="Platshållare för anteckningar 2"/>
          <p:cNvSpPr>
            <a:spLocks noGrp="1"/>
          </p:cNvSpPr>
          <p:nvPr>
            <p:ph type="body" idx="1"/>
          </p:nvPr>
        </p:nvSpPr>
        <p:spPr/>
        <p:txBody>
          <a:bodyPr/>
          <a:lstStyle/>
          <a:p>
            <a:r>
              <a:rPr lang="sv-SE" dirty="0"/>
              <a:t>Sammanfatta våra resultat</a:t>
            </a:r>
            <a:endParaRPr lang="en-US" dirty="0"/>
          </a:p>
        </p:txBody>
      </p:sp>
    </p:spTree>
    <p:extLst>
      <p:ext uri="{BB962C8B-B14F-4D97-AF65-F5344CB8AC3E}">
        <p14:creationId xmlns:p14="http://schemas.microsoft.com/office/powerpoint/2010/main" val="369208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Validering</a:t>
            </a:r>
          </a:p>
          <a:p>
            <a:pPr marL="628650" lvl="1" indent="-171450">
              <a:spcBef>
                <a:spcPts val="0"/>
              </a:spcBef>
            </a:pPr>
            <a:r>
              <a:rPr lang="sv-SE" dirty="0"/>
              <a:t>Vi har utvecklat en test svit, delvis genom att köra analysen på MSL och manuellt jämföra resultatet</a:t>
            </a:r>
          </a:p>
          <a:p>
            <a:pPr marL="628650" lvl="1" indent="-171450">
              <a:spcBef>
                <a:spcPts val="0"/>
              </a:spcBef>
            </a:pPr>
            <a:r>
              <a:rPr lang="sv-SE" dirty="0"/>
              <a:t>Vi har kontinuerligt under arbetets gång diskuterat vår analys med Jesper och Jonathan på </a:t>
            </a:r>
            <a:r>
              <a:rPr lang="sv-SE" dirty="0" err="1"/>
              <a:t>Modelon</a:t>
            </a:r>
            <a:r>
              <a:rPr lang="sv-SE" dirty="0"/>
              <a:t>.</a:t>
            </a:r>
          </a:p>
          <a:p>
            <a:pPr marL="171450" lvl="0" indent="-171450">
              <a:spcBef>
                <a:spcPts val="0"/>
              </a:spcBef>
            </a:pPr>
            <a:r>
              <a:rPr lang="sv-SE" dirty="0" err="1"/>
              <a:t>Future</a:t>
            </a:r>
            <a:r>
              <a:rPr lang="sv-SE" dirty="0"/>
              <a:t> </a:t>
            </a:r>
            <a:r>
              <a:rPr lang="sv-SE" dirty="0" err="1"/>
              <a:t>work</a:t>
            </a:r>
            <a:endParaRPr lang="sv-SE" dirty="0"/>
          </a:p>
          <a:p>
            <a:pPr marL="628650" lvl="1" indent="-171450">
              <a:spcBef>
                <a:spcPts val="0"/>
              </a:spcBef>
            </a:pPr>
            <a:r>
              <a:rPr lang="sv-SE" dirty="0" err="1"/>
              <a:t>More</a:t>
            </a:r>
            <a:r>
              <a:rPr lang="sv-SE" dirty="0"/>
              <a:t> </a:t>
            </a:r>
            <a:r>
              <a:rPr lang="sv-SE" dirty="0" err="1"/>
              <a:t>validation</a:t>
            </a:r>
            <a:endParaRPr lang="sv-SE" dirty="0"/>
          </a:p>
          <a:p>
            <a:pPr marL="628650" lvl="1" indent="-171450">
              <a:spcBef>
                <a:spcPts val="0"/>
              </a:spcBef>
            </a:pPr>
            <a:r>
              <a:rPr lang="sv-SE" dirty="0" err="1"/>
              <a:t>Instance</a:t>
            </a:r>
            <a:r>
              <a:rPr lang="sv-SE" dirty="0"/>
              <a:t> </a:t>
            </a:r>
            <a:r>
              <a:rPr lang="sv-SE" dirty="0" err="1"/>
              <a:t>tree</a:t>
            </a:r>
            <a:endParaRPr lang="sv-SE" dirty="0"/>
          </a:p>
          <a:p>
            <a:pPr marL="628650" lvl="1" indent="-171450">
              <a:spcBef>
                <a:spcPts val="0"/>
              </a:spcBef>
            </a:pPr>
            <a:endParaRPr lang="sv-S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dirty="0"/>
              <a:t>Safe: garantera att alla tester som skulle kunna misslyckas faktiskt körs</a:t>
            </a:r>
          </a:p>
          <a:p>
            <a:pPr marL="457200" lvl="0" indent="-228600" rtl="0">
              <a:spcBef>
                <a:spcPts val="0"/>
              </a:spcBef>
            </a:pPr>
            <a:r>
              <a:rPr lang="sv" dirty="0"/>
              <a:t>Naiv metod: kör alla tester</a:t>
            </a:r>
          </a:p>
          <a:p>
            <a:pPr marL="457200" lvl="0" indent="-228600" rtl="0">
              <a:spcBef>
                <a:spcPts val="0"/>
              </a:spcBef>
            </a:pPr>
            <a:r>
              <a:rPr lang="sv" dirty="0"/>
              <a:t>Lång tid att köra alla tester</a:t>
            </a:r>
            <a:br>
              <a:rPr lang="sv" dirty="0"/>
            </a:br>
            <a:endParaRPr lang="sv"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err="1"/>
              <a:t>Modelon</a:t>
            </a:r>
            <a:endParaRPr lang="sv-SE" dirty="0"/>
          </a:p>
          <a:p>
            <a:pPr marL="171450" lvl="0" indent="-171450">
              <a:spcBef>
                <a:spcPts val="0"/>
              </a:spcBef>
            </a:pPr>
            <a:r>
              <a:rPr lang="sv-SE" dirty="0" err="1"/>
              <a:t>Jmodelica</a:t>
            </a:r>
            <a:r>
              <a:rPr lang="sv-SE" dirty="0"/>
              <a:t>/OCT</a:t>
            </a:r>
          </a:p>
          <a:p>
            <a:pPr marL="171450" lvl="0" indent="-171450">
              <a:spcBef>
                <a:spcPts val="0"/>
              </a:spcBef>
            </a:pPr>
            <a:r>
              <a:rPr lang="sv-SE" dirty="0"/>
              <a:t>MTT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Beskriv </a:t>
            </a:r>
            <a:r>
              <a:rPr lang="sv-SE" dirty="0" err="1"/>
              <a:t>Modelica</a:t>
            </a:r>
            <a:endParaRPr lang="sv-SE" dirty="0"/>
          </a:p>
          <a:p>
            <a:pPr rtl="0" fontAlgn="base"/>
            <a:r>
              <a:rPr lang="sv-SE" sz="1100" b="0" i="0" u="none" strike="noStrike" kern="1200" dirty="0" err="1">
                <a:solidFill>
                  <a:schemeClr val="tx1"/>
                </a:solidFill>
                <a:effectLst/>
                <a:latin typeface="+mn-lt"/>
                <a:ea typeface="+mn-ea"/>
                <a:cs typeface="+mn-cs"/>
              </a:rPr>
              <a:t>Deklarativt</a:t>
            </a:r>
            <a:r>
              <a:rPr lang="sv-SE" sz="1100" b="0" i="0" u="none" strike="noStrike" kern="1200" dirty="0">
                <a:solidFill>
                  <a:schemeClr val="tx1"/>
                </a:solidFill>
                <a:effectLst/>
                <a:latin typeface="+mn-lt"/>
                <a:ea typeface="+mn-ea"/>
                <a:cs typeface="+mn-cs"/>
              </a:rPr>
              <a:t>, objektorienterat </a:t>
            </a:r>
          </a:p>
          <a:p>
            <a:pPr rtl="0" fontAlgn="base"/>
            <a:r>
              <a:rPr lang="sv-SE" sz="1100" b="0" i="0" u="none" strike="noStrike" kern="1200" dirty="0">
                <a:solidFill>
                  <a:schemeClr val="tx1"/>
                </a:solidFill>
                <a:effectLst/>
                <a:latin typeface="+mn-lt"/>
                <a:ea typeface="+mn-ea"/>
                <a:cs typeface="+mn-cs"/>
              </a:rPr>
              <a:t>Vad används </a:t>
            </a:r>
            <a:r>
              <a:rPr lang="sv-SE" sz="1100" b="0" i="0" u="none" strike="noStrike" kern="1200" dirty="0" err="1">
                <a:solidFill>
                  <a:schemeClr val="tx1"/>
                </a:solidFill>
                <a:effectLst/>
                <a:latin typeface="+mn-lt"/>
                <a:ea typeface="+mn-ea"/>
                <a:cs typeface="+mn-cs"/>
              </a:rPr>
              <a:t>Modelica</a:t>
            </a:r>
            <a:r>
              <a:rPr lang="sv-SE" sz="1100" b="0" i="0" u="none" strike="noStrike" kern="1200" dirty="0">
                <a:solidFill>
                  <a:schemeClr val="tx1"/>
                </a:solidFill>
                <a:effectLst/>
                <a:latin typeface="+mn-lt"/>
                <a:ea typeface="+mn-ea"/>
                <a:cs typeface="+mn-cs"/>
              </a:rPr>
              <a:t> till?</a:t>
            </a:r>
          </a:p>
          <a:p>
            <a:pPr rtl="0" fontAlgn="base"/>
            <a:r>
              <a:rPr lang="sv-SE" sz="1100" b="0" i="0" u="none" strike="noStrike" kern="1200" dirty="0">
                <a:solidFill>
                  <a:schemeClr val="tx1"/>
                </a:solidFill>
                <a:effectLst/>
                <a:latin typeface="+mn-lt"/>
                <a:ea typeface="+mn-ea"/>
                <a:cs typeface="+mn-cs"/>
              </a:rPr>
              <a:t>Modellera komplexa fysikaliska system.</a:t>
            </a:r>
          </a:p>
          <a:p>
            <a:pPr rtl="0" fontAlgn="base"/>
            <a:r>
              <a:rPr lang="sv-SE" sz="1100" b="0" i="0" u="none" strike="noStrike" kern="1200" dirty="0">
                <a:solidFill>
                  <a:schemeClr val="tx1"/>
                </a:solidFill>
                <a:effectLst/>
                <a:latin typeface="+mn-lt"/>
                <a:ea typeface="+mn-ea"/>
                <a:cs typeface="+mn-cs"/>
              </a:rPr>
              <a:t>Modeller beskrivs </a:t>
            </a:r>
            <a:r>
              <a:rPr lang="sv-SE" sz="1100" b="0" i="0" u="none" strike="noStrike" kern="1200" dirty="0" err="1">
                <a:solidFill>
                  <a:schemeClr val="tx1"/>
                </a:solidFill>
                <a:effectLst/>
                <a:latin typeface="+mn-lt"/>
                <a:ea typeface="+mn-ea"/>
                <a:cs typeface="+mn-cs"/>
              </a:rPr>
              <a:t>mha</a:t>
            </a:r>
            <a:r>
              <a:rPr lang="sv-SE" sz="1100" b="0" i="0" u="none" strike="noStrike" kern="1200" dirty="0">
                <a:solidFill>
                  <a:schemeClr val="tx1"/>
                </a:solidFill>
                <a:effectLst/>
                <a:latin typeface="+mn-lt"/>
                <a:ea typeface="+mn-ea"/>
                <a:cs typeface="+mn-cs"/>
              </a:rPr>
              <a:t> ekvationer </a:t>
            </a:r>
          </a:p>
          <a:p>
            <a:pPr marL="171450" lvl="0" indent="-171450">
              <a:spcBef>
                <a:spcPts val="0"/>
              </a:spcBef>
            </a:pPr>
            <a:r>
              <a:rPr lang="sv-SE" dirty="0"/>
              <a:t>Beskriv exemplet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Vi har utvecklat 5(4) regler för att skapa en beroende graf.</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381000" y="685800"/>
            <a:ext cx="6096000" cy="3429000"/>
          </a:xfrm>
        </p:spPr>
      </p:sp>
      <p:sp>
        <p:nvSpPr>
          <p:cNvPr id="3" name="Platshållare för anteckningar 2"/>
          <p:cNvSpPr>
            <a:spLocks noGrp="1"/>
          </p:cNvSpPr>
          <p:nvPr>
            <p:ph type="body" idx="1"/>
          </p:nvPr>
        </p:nvSpPr>
        <p:spPr/>
        <p:txBody>
          <a:bodyPr/>
          <a:lstStyle/>
          <a:p>
            <a:r>
              <a:rPr lang="sv-SE" dirty="0"/>
              <a:t>Beskriv regel 1</a:t>
            </a:r>
          </a:p>
          <a:p>
            <a:r>
              <a:rPr lang="sv-SE" dirty="0"/>
              <a:t>Visa att vi inte kan slå upp m1.k1 till höger</a:t>
            </a:r>
          </a:p>
          <a:p>
            <a:r>
              <a:rPr lang="sv-SE" dirty="0"/>
              <a:t>Säg något om namnuppslagning</a:t>
            </a:r>
            <a:endParaRPr lang="en-US" dirty="0"/>
          </a:p>
        </p:txBody>
      </p:sp>
    </p:spTree>
    <p:extLst>
      <p:ext uri="{BB962C8B-B14F-4D97-AF65-F5344CB8AC3E}">
        <p14:creationId xmlns:p14="http://schemas.microsoft.com/office/powerpoint/2010/main" val="27721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381000" y="685800"/>
            <a:ext cx="6096000" cy="3429000"/>
          </a:xfrm>
        </p:spPr>
      </p:sp>
      <p:sp>
        <p:nvSpPr>
          <p:cNvPr id="3" name="Platshållare för anteckningar 2"/>
          <p:cNvSpPr>
            <a:spLocks noGrp="1"/>
          </p:cNvSpPr>
          <p:nvPr>
            <p:ph type="body" idx="1"/>
          </p:nvPr>
        </p:nvSpPr>
        <p:spPr/>
        <p:txBody>
          <a:bodyPr/>
          <a:lstStyle/>
          <a:p>
            <a:r>
              <a:rPr lang="sv-SE" dirty="0"/>
              <a:t>Regel 2</a:t>
            </a:r>
          </a:p>
          <a:p>
            <a:endParaRPr lang="en-US" dirty="0"/>
          </a:p>
        </p:txBody>
      </p:sp>
    </p:spTree>
    <p:extLst>
      <p:ext uri="{BB962C8B-B14F-4D97-AF65-F5344CB8AC3E}">
        <p14:creationId xmlns:p14="http://schemas.microsoft.com/office/powerpoint/2010/main" val="2980942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pPr>
            <a:r>
              <a:rPr lang="sv-SE" dirty="0"/>
              <a:t>Beskriv graferna</a:t>
            </a:r>
          </a:p>
          <a:p>
            <a:pPr marL="171450" lvl="0" indent="-171450">
              <a:spcBef>
                <a:spcPts val="0"/>
              </a:spcBef>
            </a:pPr>
            <a:r>
              <a:rPr lang="sv-SE" dirty="0" err="1"/>
              <a:t>Besgränsningar</a:t>
            </a:r>
            <a:endParaRPr lang="sv-SE" dirty="0"/>
          </a:p>
          <a:p>
            <a:pPr marL="628650" lvl="1" indent="-171450">
              <a:spcBef>
                <a:spcPts val="0"/>
              </a:spcBef>
            </a:pPr>
            <a:r>
              <a:rPr lang="sv-SE" dirty="0"/>
              <a:t>Kapat tester efter 10 min</a:t>
            </a:r>
          </a:p>
          <a:p>
            <a:pPr marL="628650" lvl="1" indent="-171450">
              <a:spcBef>
                <a:spcPts val="0"/>
              </a:spcBef>
            </a:pPr>
            <a:r>
              <a:rPr lang="sv-SE" dirty="0"/>
              <a:t>Inkluderar inte tiden för beroende analysen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sv-SE"/>
              <a:t>Klicka här för att ändra format</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om du vill redigera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8759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160937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8112608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7546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73469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4183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sv-SE"/>
              <a:t>Klicka här för att ändra format</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33958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523280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73498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971514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4987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3144492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format</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27303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sv-SE"/>
              <a:t>Klicka här för att ändra 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61707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24866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sv-SE"/>
              <a:t>Klicka här för att ändra format</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sv-SE"/>
              <a:t>Redigera format för bakgrundstext</a:t>
            </a:r>
          </a:p>
        </p:txBody>
      </p:sp>
      <p:sp>
        <p:nvSpPr>
          <p:cNvPr id="5" name="Date Placeholder 4"/>
          <p:cNvSpPr>
            <a:spLocks noGrp="1"/>
          </p:cNvSpPr>
          <p:nvPr>
            <p:ph type="dt" sz="half" idx="10"/>
          </p:nvPr>
        </p:nvSpPr>
        <p:spPr/>
        <p:txBody>
          <a:bodyPr/>
          <a:lstStyle/>
          <a:p>
            <a:fld id="{42A54C80-263E-416B-A8E0-580EDEADCBDC}"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87099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sv-SE"/>
              <a:t>Klicka här för att ändra format</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Redigera format för bakgrundstext</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2017-08-22</a:t>
            </a:fld>
            <a:endParaRPr lang="en-US" dirty="0"/>
          </a:p>
        </p:txBody>
      </p:sp>
    </p:spTree>
    <p:extLst>
      <p:ext uri="{BB962C8B-B14F-4D97-AF65-F5344CB8AC3E}">
        <p14:creationId xmlns:p14="http://schemas.microsoft.com/office/powerpoint/2010/main" val="3147168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sv-SE"/>
              <a:t>Klicka här för att ändra format</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0646422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9600" y="2197049"/>
            <a:ext cx="2829902" cy="749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ctrTitle"/>
          </p:nvPr>
        </p:nvSpPr>
        <p:spPr/>
        <p:txBody>
          <a:bodyPr/>
          <a:lstStyle/>
          <a:p>
            <a:r>
              <a:rPr lang="sv-SE" dirty="0"/>
              <a:t>Evaluation</a:t>
            </a:r>
            <a:endParaRPr lang="en-US" dirty="0"/>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idx="4294967295"/>
          </p:nvPr>
        </p:nvSpPr>
        <p:spPr>
          <a:xfrm>
            <a:off x="920750" y="738188"/>
            <a:ext cx="8223250" cy="768350"/>
          </a:xfrm>
          <a:prstGeom prst="rect">
            <a:avLst/>
          </a:prstGeom>
        </p:spPr>
        <p:txBody>
          <a:bodyPr lIns="91425" tIns="91425" rIns="91425" bIns="91425" anchor="b" anchorCtr="0">
            <a:noAutofit/>
          </a:bodyPr>
          <a:lstStyle/>
          <a:p>
            <a:pPr lvl="0">
              <a:spcBef>
                <a:spcPts val="0"/>
              </a:spcBef>
              <a:buNone/>
            </a:pPr>
            <a:r>
              <a:rPr lang="sv"/>
              <a:t>Resultat filer och klasser</a:t>
            </a:r>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9144000" cy="3429000"/>
          </a:xfrm>
          <a:prstGeom prst="rect">
            <a:avLst/>
          </a:prstGeom>
        </p:spPr>
      </p:pic>
      <p:sp>
        <p:nvSpPr>
          <p:cNvPr id="9" name="Title 8">
            <a:extLst>
              <a:ext uri="{FF2B5EF4-FFF2-40B4-BE49-F238E27FC236}">
                <a16:creationId xmlns:a16="http://schemas.microsoft.com/office/drawing/2014/main" id="{788AF9A6-A62B-435C-81C7-DCA19D4A7FD1}"/>
              </a:ext>
            </a:extLst>
          </p:cNvPr>
          <p:cNvSpPr>
            <a:spLocks noGrp="1"/>
          </p:cNvSpPr>
          <p:nvPr>
            <p:ph type="title"/>
          </p:nvPr>
        </p:nvSpPr>
        <p:spPr/>
        <p:txBody>
          <a:bodyPr/>
          <a:lstStyle/>
          <a:p>
            <a:r>
              <a:rPr lang="sv-SE" dirty="0"/>
              <a:t>Evaluation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14A33C-B8B9-4BCC-9BBD-8BACCA7CE953}"/>
              </a:ext>
            </a:extLst>
          </p:cNvPr>
          <p:cNvSpPr>
            <a:spLocks noGrp="1"/>
          </p:cNvSpPr>
          <p:nvPr>
            <p:ph type="title"/>
          </p:nvPr>
        </p:nvSpPr>
        <p:spPr/>
        <p:txBody>
          <a:bodyPr/>
          <a:lstStyle/>
          <a:p>
            <a:r>
              <a:rPr lang="sv-SE" dirty="0"/>
              <a:t>Evaluation</a:t>
            </a:r>
            <a:endParaRPr lang="en-US" dirty="0"/>
          </a:p>
        </p:txBody>
      </p:sp>
      <p:graphicFrame>
        <p:nvGraphicFramePr>
          <p:cNvPr id="8" name="Content Placeholder 7">
            <a:extLst>
              <a:ext uri="{FF2B5EF4-FFF2-40B4-BE49-F238E27FC236}">
                <a16:creationId xmlns:a16="http://schemas.microsoft.com/office/drawing/2014/main" id="{0792DF27-1A6E-430B-91EC-F3EA8FECCFBF}"/>
              </a:ext>
            </a:extLst>
          </p:cNvPr>
          <p:cNvGraphicFramePr>
            <a:graphicFrameLocks noGrp="1"/>
          </p:cNvGraphicFramePr>
          <p:nvPr>
            <p:ph idx="1"/>
            <p:extLst>
              <p:ext uri="{D42A27DB-BD31-4B8C-83A1-F6EECF244321}">
                <p14:modId xmlns:p14="http://schemas.microsoft.com/office/powerpoint/2010/main" val="1745752693"/>
              </p:ext>
            </p:extLst>
          </p:nvPr>
        </p:nvGraphicFramePr>
        <p:xfrm>
          <a:off x="350053" y="1620838"/>
          <a:ext cx="6605449" cy="2468761"/>
        </p:xfrm>
        <a:graphic>
          <a:graphicData uri="http://schemas.openxmlformats.org/drawingml/2006/table">
            <a:tbl>
              <a:tblPr firstRow="1" bandRow="1">
                <a:tableStyleId>{5C22544A-7EE6-4342-B048-85BDC9FD1C3A}</a:tableStyleId>
              </a:tblPr>
              <a:tblGrid>
                <a:gridCol w="484507">
                  <a:extLst>
                    <a:ext uri="{9D8B030D-6E8A-4147-A177-3AD203B41FA5}">
                      <a16:colId xmlns:a16="http://schemas.microsoft.com/office/drawing/2014/main" val="3357824638"/>
                    </a:ext>
                  </a:extLst>
                </a:gridCol>
                <a:gridCol w="1289941">
                  <a:extLst>
                    <a:ext uri="{9D8B030D-6E8A-4147-A177-3AD203B41FA5}">
                      <a16:colId xmlns:a16="http://schemas.microsoft.com/office/drawing/2014/main" val="3775381281"/>
                    </a:ext>
                  </a:extLst>
                </a:gridCol>
                <a:gridCol w="1699152">
                  <a:extLst>
                    <a:ext uri="{9D8B030D-6E8A-4147-A177-3AD203B41FA5}">
                      <a16:colId xmlns:a16="http://schemas.microsoft.com/office/drawing/2014/main" val="285771243"/>
                    </a:ext>
                  </a:extLst>
                </a:gridCol>
                <a:gridCol w="1900800">
                  <a:extLst>
                    <a:ext uri="{9D8B030D-6E8A-4147-A177-3AD203B41FA5}">
                      <a16:colId xmlns:a16="http://schemas.microsoft.com/office/drawing/2014/main" val="4252488866"/>
                    </a:ext>
                  </a:extLst>
                </a:gridCol>
                <a:gridCol w="1231049">
                  <a:extLst>
                    <a:ext uri="{9D8B030D-6E8A-4147-A177-3AD203B41FA5}">
                      <a16:colId xmlns:a16="http://schemas.microsoft.com/office/drawing/2014/main" val="3716565522"/>
                    </a:ext>
                  </a:extLst>
                </a:gridCol>
              </a:tblGrid>
              <a:tr h="606954">
                <a:tc>
                  <a:txBody>
                    <a:bodyPr/>
                    <a:lstStyle/>
                    <a:p>
                      <a:endParaRPr lang="en-US" dirty="0"/>
                    </a:p>
                  </a:txBody>
                  <a:tcPr marL="86964" marR="86964">
                    <a:solidFill>
                      <a:schemeClr val="bg1"/>
                    </a:solidFill>
                  </a:tcPr>
                </a:tc>
                <a:tc>
                  <a:txBody>
                    <a:bodyPr/>
                    <a:lstStyle/>
                    <a:p>
                      <a:pPr algn="ctr"/>
                      <a:r>
                        <a:rPr lang="sv-SE" dirty="0"/>
                        <a:t>Units</a:t>
                      </a:r>
                      <a:endParaRPr lang="en-US" dirty="0"/>
                    </a:p>
                  </a:txBody>
                  <a:tcPr marL="86964" marR="86964" anchor="ctr"/>
                </a:tc>
                <a:tc>
                  <a:txBody>
                    <a:bodyPr/>
                    <a:lstStyle/>
                    <a:p>
                      <a:pPr algn="ctr"/>
                      <a:r>
                        <a:rPr lang="sv-SE" dirty="0"/>
                        <a:t>Complete testsuite execution time</a:t>
                      </a:r>
                      <a:endParaRPr lang="en-US" dirty="0"/>
                    </a:p>
                  </a:txBody>
                  <a:tcPr marL="86964" marR="86964" anchor="ctr"/>
                </a:tc>
                <a:tc>
                  <a:txBody>
                    <a:bodyPr/>
                    <a:lstStyle/>
                    <a:p>
                      <a:pPr algn="ctr"/>
                      <a:r>
                        <a:rPr lang="sv-SE" dirty="0"/>
                        <a:t>Dependency analysis exectution time</a:t>
                      </a:r>
                      <a:endParaRPr lang="en-US" dirty="0"/>
                    </a:p>
                  </a:txBody>
                  <a:tcPr marL="86964" marR="86964" anchor="ctr"/>
                </a:tc>
                <a:tc>
                  <a:txBody>
                    <a:bodyPr/>
                    <a:lstStyle/>
                    <a:p>
                      <a:pPr algn="ctr"/>
                      <a:r>
                        <a:rPr lang="sv-SE" dirty="0"/>
                        <a:t>Average time savings</a:t>
                      </a:r>
                      <a:endParaRPr lang="en-US" dirty="0"/>
                    </a:p>
                  </a:txBody>
                  <a:tcPr marL="86964" marR="86964" anchor="ctr"/>
                </a:tc>
                <a:extLst>
                  <a:ext uri="{0D108BD9-81ED-4DB2-BD59-A6C34878D82A}">
                    <a16:rowId xmlns:a16="http://schemas.microsoft.com/office/drawing/2014/main" val="91006374"/>
                  </a:ext>
                </a:extLst>
              </a:tr>
              <a:tr h="312440">
                <a:tc rowSpan="2">
                  <a:txBody>
                    <a:bodyPr/>
                    <a:lstStyle/>
                    <a:p>
                      <a:pPr algn="ctr"/>
                      <a:r>
                        <a:rPr lang="sv-SE" dirty="0"/>
                        <a:t>HXL</a:t>
                      </a:r>
                      <a:endParaRPr lang="en-US" dirty="0"/>
                    </a:p>
                  </a:txBody>
                  <a:tcPr marL="86964" marR="86964" anchor="ctr"/>
                </a:tc>
                <a:tc>
                  <a:txBody>
                    <a:bodyPr/>
                    <a:lstStyle/>
                    <a:p>
                      <a:pPr algn="ctr"/>
                      <a:r>
                        <a:rPr lang="sv-SE" dirty="0"/>
                        <a:t>552 files</a:t>
                      </a:r>
                      <a:endParaRPr lang="en-US" dirty="0"/>
                    </a:p>
                  </a:txBody>
                  <a:tcPr marL="86964" marR="86964" anchor="ctr"/>
                </a:tc>
                <a:tc rowSpan="2">
                  <a:txBody>
                    <a:bodyPr/>
                    <a:lstStyle/>
                    <a:p>
                      <a:pPr algn="ctr"/>
                      <a:r>
                        <a:rPr lang="sv-SE" dirty="0"/>
                        <a:t>3h 1m 51s</a:t>
                      </a:r>
                      <a:endParaRPr lang="en-US" dirty="0"/>
                    </a:p>
                  </a:txBody>
                  <a:tcPr marL="86964" marR="86964" anchor="ctr"/>
                </a:tc>
                <a:tc rowSpan="2">
                  <a:txBody>
                    <a:bodyPr/>
                    <a:lstStyle/>
                    <a:p>
                      <a:pPr algn="ctr"/>
                      <a:r>
                        <a:rPr lang="sv-SE" dirty="0"/>
                        <a:t>6.7s</a:t>
                      </a:r>
                      <a:endParaRPr lang="en-US" dirty="0"/>
                    </a:p>
                  </a:txBody>
                  <a:tcPr marL="86964" marR="86964" anchor="ctr"/>
                </a:tc>
                <a:tc>
                  <a:txBody>
                    <a:bodyPr/>
                    <a:lstStyle/>
                    <a:p>
                      <a:pPr algn="ctr"/>
                      <a:r>
                        <a:rPr lang="sv-SE" dirty="0"/>
                        <a:t>68%</a:t>
                      </a:r>
                      <a:endParaRPr lang="en-US" dirty="0"/>
                    </a:p>
                  </a:txBody>
                  <a:tcPr marL="86964" marR="86964" anchor="ctr"/>
                </a:tc>
                <a:extLst>
                  <a:ext uri="{0D108BD9-81ED-4DB2-BD59-A6C34878D82A}">
                    <a16:rowId xmlns:a16="http://schemas.microsoft.com/office/drawing/2014/main" val="2877646935"/>
                  </a:ext>
                </a:extLst>
              </a:tr>
              <a:tr h="312440">
                <a:tc vMerge="1">
                  <a:txBody>
                    <a:bodyPr/>
                    <a:lstStyle/>
                    <a:p>
                      <a:endParaRPr lang="en-US"/>
                    </a:p>
                  </a:txBody>
                  <a:tcPr/>
                </a:tc>
                <a:tc>
                  <a:txBody>
                    <a:bodyPr/>
                    <a:lstStyle/>
                    <a:p>
                      <a:pPr algn="ctr"/>
                      <a:r>
                        <a:rPr lang="sv-SE" dirty="0"/>
                        <a:t>819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marL="86964" marR="86964" anchor="ctr">
                    <a:solidFill>
                      <a:srgbClr val="D2ECF9"/>
                    </a:solidFill>
                  </a:tcPr>
                </a:tc>
                <a:extLst>
                  <a:ext uri="{0D108BD9-81ED-4DB2-BD59-A6C34878D82A}">
                    <a16:rowId xmlns:a16="http://schemas.microsoft.com/office/drawing/2014/main" val="683020858"/>
                  </a:ext>
                </a:extLst>
              </a:tr>
              <a:tr h="354090">
                <a:tc rowSpan="3">
                  <a:txBody>
                    <a:bodyPr/>
                    <a:lstStyle/>
                    <a:p>
                      <a:pPr algn="ctr"/>
                      <a:r>
                        <a:rPr lang="sv-SE" dirty="0"/>
                        <a:t>MSL</a:t>
                      </a:r>
                      <a:endParaRPr lang="en-US" dirty="0"/>
                    </a:p>
                  </a:txBody>
                  <a:tcPr marL="86964" marR="86964" anchor="ctr"/>
                </a:tc>
                <a:tc>
                  <a:txBody>
                    <a:bodyPr/>
                    <a:lstStyle/>
                    <a:p>
                      <a:pPr algn="ctr"/>
                      <a:r>
                        <a:rPr lang="sv-SE" dirty="0"/>
                        <a:t>197 files</a:t>
                      </a:r>
                      <a:endParaRPr lang="en-US" dirty="0"/>
                    </a:p>
                  </a:txBody>
                  <a:tcPr marL="86964" marR="86964" anchor="ctr">
                    <a:solidFill>
                      <a:srgbClr val="D2ECF9"/>
                    </a:solidFill>
                  </a:tcPr>
                </a:tc>
                <a:tc rowSpan="3">
                  <a:txBody>
                    <a:bodyPr/>
                    <a:lstStyle/>
                    <a:p>
                      <a:pPr algn="ctr"/>
                      <a:r>
                        <a:rPr lang="sv-SE" dirty="0"/>
                        <a:t>2h 26m 36s</a:t>
                      </a:r>
                      <a:endParaRPr lang="en-US" dirty="0"/>
                    </a:p>
                  </a:txBody>
                  <a:tcPr marL="86964" marR="86964" anchor="ctr"/>
                </a:tc>
                <a:tc rowSpan="3">
                  <a:txBody>
                    <a:bodyPr/>
                    <a:lstStyle/>
                    <a:p>
                      <a:pPr algn="ctr"/>
                      <a:r>
                        <a:rPr lang="sv-SE" dirty="0"/>
                        <a:t>18.8s</a:t>
                      </a:r>
                      <a:endParaRPr lang="en-US" dirty="0"/>
                    </a:p>
                  </a:txBody>
                  <a:tcPr marL="86964" marR="86964"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88%</a:t>
                      </a:r>
                      <a:endParaRPr lang="en-US" dirty="0"/>
                    </a:p>
                  </a:txBody>
                  <a:tcPr marL="86964" marR="86964" anchor="ctr"/>
                </a:tc>
                <a:extLst>
                  <a:ext uri="{0D108BD9-81ED-4DB2-BD59-A6C34878D82A}">
                    <a16:rowId xmlns:a16="http://schemas.microsoft.com/office/drawing/2014/main" val="700906320"/>
                  </a:ext>
                </a:extLst>
              </a:tr>
              <a:tr h="354091">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5917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93%</a:t>
                      </a:r>
                      <a:endParaRPr lang="en-US" dirty="0"/>
                    </a:p>
                  </a:txBody>
                  <a:tcPr marL="86964" marR="86964" anchor="ctr">
                    <a:solidFill>
                      <a:srgbClr val="D2ECF9"/>
                    </a:solidFill>
                  </a:tcPr>
                </a:tc>
                <a:extLst>
                  <a:ext uri="{0D108BD9-81ED-4DB2-BD59-A6C34878D82A}">
                    <a16:rowId xmlns:a16="http://schemas.microsoft.com/office/drawing/2014/main" val="1917669738"/>
                  </a:ext>
                </a:extLst>
              </a:tr>
              <a:tr h="528746">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4341 commits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56%</a:t>
                      </a:r>
                      <a:endParaRPr lang="en-US" dirty="0"/>
                    </a:p>
                  </a:txBody>
                  <a:tcPr marL="86964" marR="86964" anchor="ctr"/>
                </a:tc>
                <a:extLst>
                  <a:ext uri="{0D108BD9-81ED-4DB2-BD59-A6C34878D82A}">
                    <a16:rowId xmlns:a16="http://schemas.microsoft.com/office/drawing/2014/main" val="317703905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dirty="0"/>
              <a:t>Validation/Future work</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16DB1-0049-4859-89C8-AA10B2673930}"/>
              </a:ext>
            </a:extLst>
          </p:cNvPr>
          <p:cNvSpPr>
            <a:spLocks noGrp="1"/>
          </p:cNvSpPr>
          <p:nvPr>
            <p:ph type="ctrTitle"/>
          </p:nvPr>
        </p:nvSpPr>
        <p:spPr/>
        <p:txBody>
          <a:bodyPr/>
          <a:lstStyle/>
          <a:p>
            <a:r>
              <a:rPr lang="sv-SE" dirty="0"/>
              <a:t>Questions?</a:t>
            </a:r>
            <a:endParaRPr lang="en-US" dirty="0"/>
          </a:p>
        </p:txBody>
      </p:sp>
    </p:spTree>
    <p:extLst>
      <p:ext uri="{BB962C8B-B14F-4D97-AF65-F5344CB8AC3E}">
        <p14:creationId xmlns:p14="http://schemas.microsoft.com/office/powerpoint/2010/main" val="201882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ctr" anchorCtr="0">
            <a:noAutofit/>
          </a:bodyPr>
          <a:lstStyle/>
          <a:p>
            <a:pPr lvl="0" algn="ctr" rtl="0">
              <a:spcBef>
                <a:spcPts val="0"/>
              </a:spcBef>
              <a:buNone/>
            </a:pPr>
            <a:r>
              <a:rPr lang="sv" dirty="0"/>
              <a:t>Safe test selection</a:t>
            </a:r>
          </a:p>
        </p:txBody>
      </p:sp>
      <p:pic>
        <p:nvPicPr>
          <p:cNvPr id="11" name="Content Placeholder 10">
            <a:extLst>
              <a:ext uri="{FF2B5EF4-FFF2-40B4-BE49-F238E27FC236}">
                <a16:creationId xmlns:a16="http://schemas.microsoft.com/office/drawing/2014/main" id="{6314F965-19EE-47FA-A2E6-C9597418F548}"/>
              </a:ext>
            </a:extLst>
          </p:cNvPr>
          <p:cNvPicPr>
            <a:picLocks noGrp="1" noChangeAspect="1"/>
          </p:cNvPicPr>
          <p:nvPr>
            <p:ph idx="1"/>
          </p:nvPr>
        </p:nvPicPr>
        <p:blipFill>
          <a:blip r:embed="rId3"/>
          <a:stretch>
            <a:fillRect/>
          </a:stretch>
        </p:blipFill>
        <p:spPr>
          <a:xfrm>
            <a:off x="1859074" y="1620838"/>
            <a:ext cx="3744690" cy="29098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sz="half" idx="1"/>
          </p:nvPr>
        </p:nvSpPr>
        <p:spPr>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sp>
        <p:nvSpPr>
          <p:cNvPr id="5" name="Platshållare för innehåll 4">
            <a:extLst>
              <a:ext uri="{FF2B5EF4-FFF2-40B4-BE49-F238E27FC236}">
                <a16:creationId xmlns:a16="http://schemas.microsoft.com/office/drawing/2014/main" id="{1EC64C18-721D-404B-9377-D385EDB4347F}"/>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3709010" y="850926"/>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3709010" y="2618660"/>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sv" dirty="0"/>
              <a:t>Modelica Bouncing Ball example</a:t>
            </a:r>
          </a:p>
        </p:txBody>
      </p:sp>
      <p:sp>
        <p:nvSpPr>
          <p:cNvPr id="81" name="Shape 81"/>
          <p:cNvSpPr txBox="1">
            <a:spLocks noGrp="1"/>
          </p:cNvSpPr>
          <p:nvPr>
            <p:ph sz="half" idx="1"/>
          </p:nvPr>
        </p:nvSpPr>
        <p:spPr>
          <a:prstGeom prst="rect">
            <a:avLst/>
          </a:prstGeom>
        </p:spPr>
        <p:txBody>
          <a:bodyPr lIns="91425" tIns="91425" rIns="91425" bIns="91425" anchor="t" anchorCtr="0">
            <a:noAutofit/>
          </a:bodyPr>
          <a:lstStyle/>
          <a:p>
            <a:pPr lvl="0">
              <a:lnSpc>
                <a:spcPct val="115000"/>
              </a:lnSpc>
              <a:spcBef>
                <a:spcPts val="0"/>
              </a:spcBef>
              <a:buNone/>
            </a:pPr>
            <a:r>
              <a:rPr lang="sv" sz="1400" b="1" dirty="0">
                <a:solidFill>
                  <a:srgbClr val="0000FF"/>
                </a:solidFill>
                <a:latin typeface="Courier New"/>
                <a:ea typeface="Courier New"/>
                <a:cs typeface="Courier New"/>
                <a:sym typeface="Courier New"/>
              </a:rPr>
              <a:t>model</a:t>
            </a:r>
            <a:r>
              <a:rPr lang="sv" sz="1400" dirty="0">
                <a:solidFill>
                  <a:srgbClr val="000000"/>
                </a:solidFill>
                <a:latin typeface="Courier New"/>
                <a:ea typeface="Courier New"/>
                <a:cs typeface="Courier New"/>
                <a:sym typeface="Courier New"/>
              </a:rPr>
              <a:t> BouncingBall</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e = 0.8;</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g = 9.81;</a:t>
            </a:r>
          </a:p>
          <a:p>
            <a:pPr lvl="0">
              <a:lnSpc>
                <a:spcPct val="115000"/>
              </a:lnSpc>
              <a:spcBef>
                <a:spcPts val="0"/>
              </a:spcBef>
              <a:buNone/>
            </a:pPr>
            <a:r>
              <a:rPr lang="sv" sz="1400" dirty="0">
                <a:solidFill>
                  <a:srgbClr val="000000"/>
                </a:solidFill>
                <a:latin typeface="Courier New"/>
                <a:ea typeface="Courier New"/>
                <a:cs typeface="Courier New"/>
                <a:sym typeface="Courier New"/>
              </a:rPr>
              <a:t>  Height h(start=1); </a:t>
            </a:r>
          </a:p>
          <a:p>
            <a:pPr lvl="0">
              <a:lnSpc>
                <a:spcPct val="115000"/>
              </a:lnSpc>
              <a:spcBef>
                <a:spcPts val="0"/>
              </a:spcBef>
              <a:buNone/>
            </a:pPr>
            <a:r>
              <a:rPr lang="sv" sz="1400" dirty="0">
                <a:solidFill>
                  <a:srgbClr val="000000"/>
                </a:solidFill>
                <a:latin typeface="Courier New"/>
                <a:ea typeface="Courier New"/>
                <a:cs typeface="Courier New"/>
                <a:sym typeface="Courier New"/>
              </a:rPr>
              <a:t>  Velocity v(start=0);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b="1" dirty="0">
                <a:solidFill>
                  <a:srgbClr val="0000FF"/>
                </a:solidFill>
                <a:latin typeface="Courier New"/>
                <a:ea typeface="Courier New"/>
                <a:cs typeface="Courier New"/>
                <a:sym typeface="Courier New"/>
              </a:rPr>
              <a:t>equation</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(h) = v;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(v) = -g;</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when</a:t>
            </a:r>
            <a:r>
              <a:rPr lang="sv" sz="1400" dirty="0">
                <a:solidFill>
                  <a:srgbClr val="000000"/>
                </a:solidFill>
                <a:latin typeface="Courier New"/>
                <a:ea typeface="Courier New"/>
                <a:cs typeface="Courier New"/>
                <a:sym typeface="Courier New"/>
              </a:rPr>
              <a:t> h &lt;= 0 </a:t>
            </a:r>
            <a:r>
              <a:rPr lang="sv" sz="1400" b="1" dirty="0">
                <a:solidFill>
                  <a:srgbClr val="0000FF"/>
                </a:solidFill>
                <a:latin typeface="Courier New"/>
                <a:ea typeface="Courier New"/>
                <a:cs typeface="Courier New"/>
                <a:sym typeface="Courier New"/>
              </a:rPr>
              <a:t>then</a:t>
            </a:r>
          </a:p>
          <a:p>
            <a:pPr lvl="0">
              <a:lnSpc>
                <a:spcPct val="115000"/>
              </a:lnSpc>
              <a:spcBef>
                <a:spcPts val="0"/>
              </a:spcBef>
              <a:buNone/>
            </a:pPr>
            <a:r>
              <a:rPr lang="sv" sz="1400" dirty="0">
                <a:solidFill>
                  <a:srgbClr val="000000"/>
                </a:solidFill>
                <a:latin typeface="Courier New"/>
                <a:ea typeface="Courier New"/>
                <a:cs typeface="Courier New"/>
                <a:sym typeface="Courier New"/>
              </a:rPr>
              <a:t>    reinit(v, -e*pre(v)); </a:t>
            </a:r>
          </a:p>
          <a:p>
            <a:pPr lvl="0">
              <a:lnSpc>
                <a:spcPct val="115000"/>
              </a:lnSpc>
              <a:spcBef>
                <a:spcPts val="0"/>
              </a:spcBef>
              <a:buNone/>
            </a:pPr>
            <a:r>
              <a:rPr lang="sv" sz="1400" b="1"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end when</a:t>
            </a:r>
            <a:r>
              <a:rPr lang="sv" sz="1400" dirty="0">
                <a:solidFill>
                  <a:srgbClr val="000000"/>
                </a:solidFill>
                <a:latin typeface="Courier New"/>
                <a:ea typeface="Courier New"/>
                <a:cs typeface="Courier New"/>
                <a:sym typeface="Courier New"/>
              </a:rPr>
              <a:t>;</a:t>
            </a:r>
          </a:p>
          <a:p>
            <a:pPr lvl="0">
              <a:lnSpc>
                <a:spcPct val="115000"/>
              </a:lnSpc>
              <a:spcBef>
                <a:spcPts val="0"/>
              </a:spcBef>
              <a:buNone/>
            </a:pPr>
            <a:r>
              <a:rPr lang="sv" sz="1400" b="1" dirty="0">
                <a:solidFill>
                  <a:srgbClr val="0000FF"/>
                </a:solidFill>
                <a:latin typeface="Courier New"/>
                <a:ea typeface="Courier New"/>
                <a:cs typeface="Courier New"/>
                <a:sym typeface="Courier New"/>
              </a:rPr>
              <a:t>end</a:t>
            </a:r>
            <a:r>
              <a:rPr lang="sv" sz="1400" dirty="0">
                <a:solidFill>
                  <a:srgbClr val="000000"/>
                </a:solidFill>
                <a:latin typeface="Courier New"/>
                <a:ea typeface="Courier New"/>
                <a:cs typeface="Courier New"/>
                <a:sym typeface="Courier New"/>
              </a:rPr>
              <a:t> BouncingBall;</a:t>
            </a:r>
          </a:p>
          <a:p>
            <a:pPr lvl="0">
              <a:spcBef>
                <a:spcPts val="0"/>
              </a:spcBef>
              <a:buNone/>
            </a:pPr>
            <a:endParaRPr dirty="0"/>
          </a:p>
        </p:txBody>
      </p:sp>
      <p:pic>
        <p:nvPicPr>
          <p:cNvPr id="4" name="Platshållare för innehåll 3">
            <a:extLst>
              <a:ext uri="{FF2B5EF4-FFF2-40B4-BE49-F238E27FC236}">
                <a16:creationId xmlns:a16="http://schemas.microsoft.com/office/drawing/2014/main" id="{0BE9B50A-B067-4C0C-AE7D-B0D605064229}"/>
              </a:ext>
            </a:extLst>
          </p:cNvPr>
          <p:cNvPicPr>
            <a:picLocks noGrp="1" noChangeAspect="1"/>
          </p:cNvPicPr>
          <p:nvPr>
            <p:ph sz="half" idx="2"/>
          </p:nvPr>
        </p:nvPicPr>
        <p:blipFill>
          <a:blip r:embed="rId3"/>
          <a:stretch>
            <a:fillRect/>
          </a:stretch>
        </p:blipFill>
        <p:spPr>
          <a:xfrm>
            <a:off x="3817938" y="1899444"/>
            <a:ext cx="3136900" cy="23526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pPr lvl="0"/>
            <a:r>
              <a:rPr lang="en-US"/>
              <a:t>Dependency rules</a:t>
            </a:r>
            <a:endParaRPr lang="sv" dirty="0"/>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marL="342900" indent="-342900"/>
            <a:endParaRPr lang="en-US" dirty="0"/>
          </a:p>
          <a:p>
            <a:pPr marL="342900" lvl="0" indent="-342900">
              <a:buFont typeface="+mj-lt"/>
              <a:buAutoNum type="arabicPeriod"/>
            </a:pPr>
            <a:r>
              <a:rPr lang="en-US" dirty="0"/>
              <a:t>A class depends on all classes referenced by resolvable accesses within it, not including accesses within paths.</a:t>
            </a:r>
          </a:p>
          <a:p>
            <a:pPr marL="342900" lvl="0" indent="-342900">
              <a:buFont typeface="+mj-lt"/>
              <a:buAutoNum type="arabicPeriod"/>
            </a:pPr>
            <a:r>
              <a:rPr lang="en-US" dirty="0"/>
              <a:t>A class depends on its enclosing class.</a:t>
            </a:r>
          </a:p>
          <a:p>
            <a:pPr marL="342900" lvl="0" indent="-342900">
              <a:buFont typeface="+mj-lt"/>
              <a:buAutoNum type="arabicPeriod"/>
            </a:pPr>
            <a:r>
              <a:rPr lang="en-US" dirty="0"/>
              <a:t>A class depends on all classes referenced by access paths within it. A unresolvable access can still contain resolvable accesses within its path.</a:t>
            </a:r>
          </a:p>
          <a:p>
            <a:pPr marL="342900" lvl="0" indent="-342900">
              <a:buFont typeface="+mj-lt"/>
              <a:buAutoNum type="arabicPeriod"/>
            </a:pPr>
            <a:r>
              <a:rPr lang="en-US" dirty="0"/>
              <a:t>A class depends on all classes enclosed by an accessed class. This does not include access within paths but if an access is not resolvable, the last resolvable access in the path will be used instead. </a:t>
            </a:r>
          </a:p>
          <a:p>
            <a:pPr marL="342900" lvl="0" indent="-342900">
              <a:buFont typeface="+mj-lt"/>
              <a:buAutoNum type="arabicPeriod"/>
            </a:pPr>
            <a:r>
              <a:rPr lang="en-US" dirty="0"/>
              <a:t>Exception to Rule 4: Rule 4 is not applicable to import statements.</a:t>
            </a:r>
          </a:p>
          <a:p>
            <a:pPr marL="342900" lvl="0" indent="-342900">
              <a:buFont typeface="+mj-lt"/>
              <a:buAutoNum type="arabicPeriod"/>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AF5E8F0-E22F-4801-8C75-3637AC0BD486}"/>
              </a:ext>
            </a:extLst>
          </p:cNvPr>
          <p:cNvSpPr>
            <a:spLocks noGrp="1"/>
          </p:cNvSpPr>
          <p:nvPr>
            <p:ph type="title"/>
          </p:nvPr>
        </p:nvSpPr>
        <p:spPr/>
        <p:txBody>
          <a:bodyPr/>
          <a:lstStyle/>
          <a:p>
            <a:r>
              <a:rPr lang="sv-SE" dirty="0" err="1"/>
              <a:t>Dependency</a:t>
            </a:r>
            <a:r>
              <a:rPr lang="sv-SE" dirty="0"/>
              <a:t> </a:t>
            </a:r>
            <a:r>
              <a:rPr lang="sv-SE" dirty="0" err="1"/>
              <a:t>rules</a:t>
            </a:r>
            <a:endParaRPr lang="en-US" dirty="0"/>
          </a:p>
        </p:txBody>
      </p:sp>
      <p:sp>
        <p:nvSpPr>
          <p:cNvPr id="4" name="Platshållare för text 3">
            <a:extLst>
              <a:ext uri="{FF2B5EF4-FFF2-40B4-BE49-F238E27FC236}">
                <a16:creationId xmlns:a16="http://schemas.microsoft.com/office/drawing/2014/main" id="{A82843A9-5F3E-4527-908B-2699BBC712D6}"/>
              </a:ext>
            </a:extLst>
          </p:cNvPr>
          <p:cNvSpPr>
            <a:spLocks noGrp="1"/>
          </p:cNvSpPr>
          <p:nvPr>
            <p:ph type="body" idx="1"/>
          </p:nvPr>
        </p:nvSpPr>
        <p:spPr>
          <a:xfrm>
            <a:off x="506809" y="1620737"/>
            <a:ext cx="6448692" cy="432197"/>
          </a:xfrm>
        </p:spPr>
        <p:txBody>
          <a:bodyPr/>
          <a:lstStyle/>
          <a:p>
            <a:r>
              <a:rPr lang="en-US" dirty="0"/>
              <a:t>A class depends on all classes referenced by resolvable accesses within it.</a:t>
            </a:r>
          </a:p>
        </p:txBody>
      </p:sp>
      <p:sp>
        <p:nvSpPr>
          <p:cNvPr id="5" name="Platshållare för innehåll 4">
            <a:extLst>
              <a:ext uri="{FF2B5EF4-FFF2-40B4-BE49-F238E27FC236}">
                <a16:creationId xmlns:a16="http://schemas.microsoft.com/office/drawing/2014/main" id="{5582FF5D-B7C8-4B5D-A511-0688083AD896}"/>
              </a:ext>
            </a:extLst>
          </p:cNvPr>
          <p:cNvSpPr>
            <a:spLocks noGrp="1"/>
          </p:cNvSpPr>
          <p:nvPr>
            <p:ph sz="half" idx="2"/>
          </p:nvPr>
        </p:nvSpPr>
        <p:spPr/>
        <p:txBody>
          <a:bodyPr>
            <a:normAutofit lnSpcReduction="10000"/>
          </a:bodyPr>
          <a:lstStyle/>
          <a:p>
            <a:pPr marL="0" indent="0">
              <a:buNone/>
            </a:pPr>
            <a:r>
              <a:rPr lang="da-DK" sz="1200" b="1" dirty="0">
                <a:solidFill>
                  <a:srgbClr val="0000FF"/>
                </a:solidFill>
                <a:latin typeface="Courier New" panose="02070309020205020404" pitchFamily="49" charset="0"/>
                <a:cs typeface="Courier New" panose="02070309020205020404" pitchFamily="49" charset="0"/>
              </a:rPr>
              <a:t>package</a:t>
            </a:r>
            <a:r>
              <a:rPr lang="da-DK" sz="1200" dirty="0">
                <a:latin typeface="Courier New" panose="02070309020205020404" pitchFamily="49" charset="0"/>
                <a:cs typeface="Courier New" panose="02070309020205020404" pitchFamily="49" charset="0"/>
              </a:rPr>
              <a:t> P</a:t>
            </a:r>
          </a:p>
          <a:p>
            <a:pPr marL="0" indent="0">
              <a:buNone/>
            </a:pPr>
            <a:r>
              <a:rPr lang="da-DK" sz="1200" b="1" dirty="0">
                <a:solidFill>
                  <a:srgbClr val="0000FF"/>
                </a:solidFill>
                <a:latin typeface="Courier New" panose="02070309020205020404" pitchFamily="49" charset="0"/>
                <a:cs typeface="Courier New" panose="02070309020205020404" pitchFamily="49" charset="0"/>
              </a:rPr>
              <a:t>  model</a:t>
            </a:r>
            <a:r>
              <a:rPr lang="da-DK" sz="1200" dirty="0">
                <a:latin typeface="Courier New" panose="02070309020205020404" pitchFamily="49" charset="0"/>
                <a:cs typeface="Courier New" panose="02070309020205020404" pitchFamily="49" charset="0"/>
              </a:rPr>
              <a:t> M1</a:t>
            </a:r>
          </a:p>
          <a:p>
            <a:pPr marL="0" indent="0">
              <a:buNone/>
            </a:pPr>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constant</a:t>
            </a:r>
            <a:r>
              <a:rPr lang="da-DK" sz="1200" dirty="0">
                <a:latin typeface="Courier New" panose="02070309020205020404" pitchFamily="49" charset="0"/>
                <a:cs typeface="Courier New" panose="02070309020205020404" pitchFamily="49" charset="0"/>
              </a:rPr>
              <a:t> k1 = 0;</a:t>
            </a:r>
          </a:p>
          <a:p>
            <a:pPr marL="0" indent="0">
              <a:buNone/>
            </a:pPr>
            <a:r>
              <a:rPr lang="da-DK" sz="1200" b="1" dirty="0">
                <a:solidFill>
                  <a:srgbClr val="0000FF"/>
                </a:solidFill>
                <a:latin typeface="Courier New" panose="02070309020205020404" pitchFamily="49" charset="0"/>
                <a:cs typeface="Courier New" panose="02070309020205020404" pitchFamily="49" charset="0"/>
              </a:rPr>
              <a:t>  end</a:t>
            </a:r>
            <a:r>
              <a:rPr lang="da-DK" sz="1200" dirty="0">
                <a:latin typeface="Courier New" panose="02070309020205020404" pitchFamily="49" charset="0"/>
                <a:cs typeface="Courier New" panose="02070309020205020404" pitchFamily="49" charset="0"/>
              </a:rPr>
              <a:t> M1;</a:t>
            </a:r>
          </a:p>
          <a:p>
            <a:pPr marL="0" indent="0">
              <a:buNone/>
            </a:pPr>
            <a:endParaRPr lang="da-DK" sz="1200" b="1" dirty="0">
              <a:solidFill>
                <a:srgbClr val="0000FF"/>
              </a:solidFill>
              <a:latin typeface="Courier New" panose="02070309020205020404" pitchFamily="49" charset="0"/>
              <a:cs typeface="Courier New" panose="02070309020205020404" pitchFamily="49" charset="0"/>
            </a:endParaRPr>
          </a:p>
          <a:p>
            <a:pPr marL="0" indent="0">
              <a:buNone/>
            </a:pPr>
            <a:r>
              <a:rPr lang="da-DK" sz="1200" b="1" dirty="0">
                <a:solidFill>
                  <a:srgbClr val="0000FF"/>
                </a:solidFill>
                <a:latin typeface="Courier New" panose="02070309020205020404" pitchFamily="49" charset="0"/>
                <a:cs typeface="Courier New" panose="02070309020205020404" pitchFamily="49" charset="0"/>
              </a:rPr>
              <a:t>  model</a:t>
            </a:r>
            <a:r>
              <a:rPr lang="da-DK" sz="1200" dirty="0">
                <a:latin typeface="Courier New" panose="02070309020205020404" pitchFamily="49" charset="0"/>
                <a:cs typeface="Courier New" panose="02070309020205020404" pitchFamily="49" charset="0"/>
              </a:rPr>
              <a:t> M2</a:t>
            </a:r>
          </a:p>
          <a:p>
            <a:pPr marL="0" indent="0">
              <a:buNone/>
            </a:pPr>
            <a:r>
              <a:rPr lang="da-DK" sz="1200" dirty="0">
                <a:latin typeface="Courier New" panose="02070309020205020404" pitchFamily="49" charset="0"/>
                <a:cs typeface="Courier New" panose="02070309020205020404" pitchFamily="49" charset="0"/>
              </a:rPr>
              <a:t>    M1 m1;</a:t>
            </a:r>
          </a:p>
          <a:p>
            <a:pPr marL="0" indent="0">
              <a:buNone/>
            </a:pPr>
            <a:r>
              <a:rPr lang="da-DK" sz="1200" b="1" dirty="0">
                <a:solidFill>
                  <a:srgbClr val="0000FF"/>
                </a:solidFill>
                <a:latin typeface="Courier New" panose="02070309020205020404" pitchFamily="49" charset="0"/>
                <a:cs typeface="Courier New" panose="02070309020205020404" pitchFamily="49" charset="0"/>
              </a:rPr>
              <a:t>  end</a:t>
            </a:r>
            <a:r>
              <a:rPr lang="da-DK" sz="1200" dirty="0">
                <a:latin typeface="Courier New" panose="02070309020205020404" pitchFamily="49" charset="0"/>
                <a:cs typeface="Courier New" panose="02070309020205020404" pitchFamily="49" charset="0"/>
              </a:rPr>
              <a:t> M2;</a:t>
            </a:r>
          </a:p>
          <a:p>
            <a:pPr marL="0" indent="0">
              <a:buNone/>
            </a:pP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P;</a:t>
            </a:r>
            <a:endParaRPr lang="en-US" sz="1200" dirty="0">
              <a:latin typeface="Courier New" panose="02070309020205020404" pitchFamily="49" charset="0"/>
              <a:cs typeface="Courier New" panose="02070309020205020404" pitchFamily="49" charset="0"/>
            </a:endParaRPr>
          </a:p>
          <a:p>
            <a:endParaRPr lang="en-US" dirty="0"/>
          </a:p>
        </p:txBody>
      </p:sp>
      <p:sp>
        <p:nvSpPr>
          <p:cNvPr id="7" name="Platshållare för innehåll 6">
            <a:extLst>
              <a:ext uri="{FF2B5EF4-FFF2-40B4-BE49-F238E27FC236}">
                <a16:creationId xmlns:a16="http://schemas.microsoft.com/office/drawing/2014/main" id="{28C94EBE-155C-449C-A0A7-C6B8FECA78BE}"/>
              </a:ext>
            </a:extLst>
          </p:cNvPr>
          <p:cNvSpPr>
            <a:spLocks noGrp="1"/>
          </p:cNvSpPr>
          <p:nvPr>
            <p:ph sz="quarter" idx="4"/>
          </p:nvPr>
        </p:nvSpPr>
        <p:spPr>
          <a:xfrm>
            <a:off x="3816288" y="2052933"/>
            <a:ext cx="3139213" cy="2648540"/>
          </a:xfrm>
        </p:spPr>
        <p:txBody>
          <a:bodyPr>
            <a:normAutofit fontScale="92500" lnSpcReduction="10000"/>
          </a:bodyPr>
          <a:lstStyle/>
          <a:p>
            <a:pPr marL="0" indent="0">
              <a:buNone/>
            </a:pPr>
            <a:r>
              <a:rPr lang="da-DK" sz="1200" b="1" dirty="0">
                <a:solidFill>
                  <a:srgbClr val="0000FF"/>
                </a:solidFill>
                <a:latin typeface="Courier New" panose="02070309020205020404" pitchFamily="49" charset="0"/>
                <a:cs typeface="Courier New" panose="02070309020205020404" pitchFamily="49" charset="0"/>
              </a:rPr>
              <a:t>package</a:t>
            </a:r>
            <a:r>
              <a:rPr lang="da-DK" sz="1200" dirty="0">
                <a:latin typeface="Courier New" panose="02070309020205020404" pitchFamily="49" charset="0"/>
                <a:cs typeface="Courier New" panose="02070309020205020404" pitchFamily="49" charset="0"/>
              </a:rPr>
              <a:t> P</a:t>
            </a:r>
          </a:p>
          <a:p>
            <a:pPr marL="0" indent="0">
              <a:buNone/>
            </a:pPr>
            <a:r>
              <a:rPr lang="da-DK" sz="1200" b="1" dirty="0">
                <a:solidFill>
                  <a:srgbClr val="0000FF"/>
                </a:solidFill>
                <a:latin typeface="Courier New" panose="02070309020205020404" pitchFamily="49" charset="0"/>
                <a:cs typeface="Courier New" panose="02070309020205020404" pitchFamily="49" charset="0"/>
              </a:rPr>
              <a:t>  model</a:t>
            </a:r>
            <a:r>
              <a:rPr lang="da-DK" sz="1200" dirty="0">
                <a:latin typeface="Courier New" panose="02070309020205020404" pitchFamily="49" charset="0"/>
                <a:cs typeface="Courier New" panose="02070309020205020404" pitchFamily="49" charset="0"/>
              </a:rPr>
              <a:t> M1</a:t>
            </a:r>
          </a:p>
          <a:p>
            <a:pPr marL="0" indent="0">
              <a:buNone/>
            </a:pPr>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constant</a:t>
            </a:r>
            <a:r>
              <a:rPr lang="da-DK" sz="1200" dirty="0">
                <a:latin typeface="Courier New" panose="02070309020205020404" pitchFamily="49" charset="0"/>
                <a:cs typeface="Courier New" panose="02070309020205020404" pitchFamily="49" charset="0"/>
              </a:rPr>
              <a:t> k1 = 0;</a:t>
            </a:r>
          </a:p>
          <a:p>
            <a:pPr marL="0" indent="0">
              <a:buNone/>
            </a:pPr>
            <a:r>
              <a:rPr lang="da-DK" sz="1200" b="1" dirty="0">
                <a:solidFill>
                  <a:srgbClr val="0000FF"/>
                </a:solidFill>
                <a:latin typeface="Courier New" panose="02070309020205020404" pitchFamily="49" charset="0"/>
                <a:cs typeface="Courier New" panose="02070309020205020404" pitchFamily="49" charset="0"/>
              </a:rPr>
              <a:t>  end</a:t>
            </a:r>
            <a:r>
              <a:rPr lang="da-DK" sz="1200" dirty="0">
                <a:latin typeface="Courier New" panose="02070309020205020404" pitchFamily="49" charset="0"/>
                <a:cs typeface="Courier New" panose="02070309020205020404" pitchFamily="49" charset="0"/>
              </a:rPr>
              <a:t> M1;</a:t>
            </a:r>
          </a:p>
          <a:p>
            <a:pPr marL="0" indent="0">
              <a:buNone/>
            </a:pPr>
            <a:endParaRPr lang="da-DK" sz="1200" b="1" dirty="0">
              <a:solidFill>
                <a:srgbClr val="0000FF"/>
              </a:solidFill>
              <a:latin typeface="Courier New" panose="02070309020205020404" pitchFamily="49" charset="0"/>
              <a:cs typeface="Courier New" panose="02070309020205020404" pitchFamily="49" charset="0"/>
            </a:endParaRPr>
          </a:p>
          <a:p>
            <a:pPr marL="0" indent="0">
              <a:buNone/>
            </a:pPr>
            <a:r>
              <a:rPr lang="da-DK" sz="1200" b="1" dirty="0">
                <a:solidFill>
                  <a:srgbClr val="0000FF"/>
                </a:solidFill>
                <a:latin typeface="Courier New" panose="02070309020205020404" pitchFamily="49" charset="0"/>
                <a:cs typeface="Courier New" panose="02070309020205020404" pitchFamily="49" charset="0"/>
              </a:rPr>
              <a:t>  model</a:t>
            </a:r>
            <a:r>
              <a:rPr lang="da-DK" sz="1200" dirty="0">
                <a:latin typeface="Courier New" panose="02070309020205020404" pitchFamily="49" charset="0"/>
                <a:cs typeface="Courier New" panose="02070309020205020404" pitchFamily="49" charset="0"/>
              </a:rPr>
              <a:t> M2</a:t>
            </a:r>
          </a:p>
          <a:p>
            <a:pPr marL="0" indent="0">
              <a:buNone/>
            </a:pPr>
            <a:r>
              <a:rPr lang="da-DK" sz="1200" dirty="0">
                <a:latin typeface="Courier New" panose="02070309020205020404" pitchFamily="49" charset="0"/>
                <a:cs typeface="Courier New" panose="02070309020205020404" pitchFamily="49" charset="0"/>
              </a:rPr>
              <a:t>    M1 m1;</a:t>
            </a:r>
          </a:p>
          <a:p>
            <a:pPr marL="0" indent="0">
              <a:buNone/>
            </a:pPr>
            <a:r>
              <a:rPr lang="da-DK" sz="1200" dirty="0">
                <a:latin typeface="Courier New" panose="02070309020205020404" pitchFamily="49" charset="0"/>
                <a:cs typeface="Courier New" panose="02070309020205020404" pitchFamily="49" charset="0"/>
              </a:rPr>
              <a:t>	</a:t>
            </a:r>
            <a:r>
              <a:rPr lang="da-DK" sz="1200" b="1" dirty="0">
                <a:solidFill>
                  <a:srgbClr val="0000FF"/>
                </a:solidFill>
                <a:latin typeface="Courier New" panose="02070309020205020404" pitchFamily="49" charset="0"/>
                <a:cs typeface="Courier New" panose="02070309020205020404" pitchFamily="49" charset="0"/>
              </a:rPr>
              <a:t>constant</a:t>
            </a:r>
            <a:r>
              <a:rPr lang="da-DK" sz="1200" dirty="0">
                <a:latin typeface="Courier New" panose="02070309020205020404" pitchFamily="49" charset="0"/>
                <a:cs typeface="Courier New" panose="02070309020205020404" pitchFamily="49" charset="0"/>
              </a:rPr>
              <a:t> k2 = m1.k1;</a:t>
            </a:r>
          </a:p>
          <a:p>
            <a:pPr marL="0" indent="0">
              <a:buNone/>
            </a:pPr>
            <a:r>
              <a:rPr lang="da-DK" sz="1200" b="1" dirty="0">
                <a:solidFill>
                  <a:srgbClr val="0000FF"/>
                </a:solidFill>
                <a:latin typeface="Courier New" panose="02070309020205020404" pitchFamily="49" charset="0"/>
                <a:cs typeface="Courier New" panose="02070309020205020404" pitchFamily="49" charset="0"/>
              </a:rPr>
              <a:t>  end</a:t>
            </a:r>
            <a:r>
              <a:rPr lang="da-DK" sz="1200" dirty="0">
                <a:latin typeface="Courier New" panose="02070309020205020404" pitchFamily="49" charset="0"/>
                <a:cs typeface="Courier New" panose="02070309020205020404" pitchFamily="49" charset="0"/>
              </a:rPr>
              <a:t> M2;</a:t>
            </a:r>
          </a:p>
          <a:p>
            <a:pPr marL="0" indent="0">
              <a:buNone/>
            </a:pPr>
            <a:r>
              <a:rPr lang="da-DK" sz="1200" b="1" dirty="0">
                <a:solidFill>
                  <a:srgbClr val="0000FF"/>
                </a:solidFill>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P;</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352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B01D42F6-70AD-4881-8A77-6CB5CA3B7F68}"/>
              </a:ext>
            </a:extLst>
          </p:cNvPr>
          <p:cNvSpPr>
            <a:spLocks noGrp="1"/>
          </p:cNvSpPr>
          <p:nvPr>
            <p:ph type="body" idx="1"/>
          </p:nvPr>
        </p:nvSpPr>
        <p:spPr>
          <a:xfrm>
            <a:off x="506809" y="1620737"/>
            <a:ext cx="6448693" cy="432197"/>
          </a:xfrm>
        </p:spPr>
        <p:txBody>
          <a:bodyPr/>
          <a:lstStyle/>
          <a:p>
            <a:r>
              <a:rPr lang="sv-SE" dirty="0"/>
              <a:t>2. </a:t>
            </a:r>
            <a:r>
              <a:rPr lang="en-US" dirty="0"/>
              <a:t>A class depends on its enclosing class.</a:t>
            </a:r>
          </a:p>
          <a:p>
            <a:endParaRPr lang="sv-SE" dirty="0"/>
          </a:p>
        </p:txBody>
      </p:sp>
      <p:sp>
        <p:nvSpPr>
          <p:cNvPr id="4" name="Content Placeholder 3">
            <a:extLst>
              <a:ext uri="{FF2B5EF4-FFF2-40B4-BE49-F238E27FC236}">
                <a16:creationId xmlns:a16="http://schemas.microsoft.com/office/drawing/2014/main" id="{FCA11E83-AFED-4A1C-A968-A63EA79FD6AA}"/>
              </a:ext>
            </a:extLst>
          </p:cNvPr>
          <p:cNvSpPr>
            <a:spLocks noGrp="1"/>
          </p:cNvSpPr>
          <p:nvPr>
            <p:ph sz="half" idx="2"/>
          </p:nvPr>
        </p:nvSpPr>
        <p:spPr>
          <a:xfrm>
            <a:off x="506809" y="2052934"/>
            <a:ext cx="3064391" cy="2478088"/>
          </a:xfrm>
        </p:spPr>
        <p:txBody>
          <a:bodyPr>
            <a:normAutofit lnSpcReduction="10000"/>
          </a:bodyPr>
          <a:lstStyle/>
          <a:p>
            <a:pPr marL="0" indent="0">
              <a:buNone/>
            </a:pPr>
            <a:r>
              <a:rPr lang="da-DK" sz="1400" b="1" dirty="0">
                <a:solidFill>
                  <a:srgbClr val="0000FF"/>
                </a:solidFill>
                <a:latin typeface="Courier New" panose="02070309020205020404" pitchFamily="49" charset="0"/>
                <a:cs typeface="Courier New" panose="02070309020205020404" pitchFamily="49" charset="0"/>
              </a:rPr>
              <a:t>package</a:t>
            </a:r>
            <a:r>
              <a:rPr lang="da-DK" sz="1400" dirty="0">
                <a:latin typeface="Courier New" panose="02070309020205020404" pitchFamily="49" charset="0"/>
                <a:cs typeface="Courier New" panose="02070309020205020404" pitchFamily="49" charset="0"/>
              </a:rPr>
              <a:t> P</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 constant </a:t>
            </a:r>
            <a:r>
              <a:rPr lang="da-DK" sz="1400" dirty="0">
                <a:latin typeface="Courier New" panose="02070309020205020404" pitchFamily="49" charset="0"/>
                <a:cs typeface="Courier New" panose="02070309020205020404" pitchFamily="49" charset="0"/>
              </a:rPr>
              <a:t>Real k = 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Real x = k;</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M1;</a:t>
            </a:r>
          </a:p>
          <a:p>
            <a:pPr marL="0" indent="0">
              <a:buNone/>
            </a:pP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P;</a:t>
            </a:r>
            <a:endParaRPr lang="en-US" sz="1400"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CE610C07-7379-413E-8881-7667C15986FE}"/>
              </a:ext>
            </a:extLst>
          </p:cNvPr>
          <p:cNvPicPr>
            <a:picLocks noGrp="1" noChangeAspect="1"/>
          </p:cNvPicPr>
          <p:nvPr>
            <p:ph sz="quarter" idx="4"/>
          </p:nvPr>
        </p:nvPicPr>
        <p:blipFill>
          <a:blip r:embed="rId3">
            <a:extLst>
              <a:ext uri="{96DAC541-7B7A-43D3-8B79-37D633B846F1}">
                <asvg:svgBlip xmlns:asvg="http://schemas.microsoft.com/office/drawing/2016/SVG/main" r:embed="rId4"/>
              </a:ext>
            </a:extLst>
          </a:blip>
          <a:stretch>
            <a:fillRect/>
          </a:stretch>
        </p:blipFill>
        <p:spPr>
          <a:xfrm>
            <a:off x="4041427" y="2052934"/>
            <a:ext cx="1303218" cy="2478088"/>
          </a:xfrm>
          <a:prstGeom prst="rect">
            <a:avLst/>
          </a:prstGeom>
        </p:spPr>
      </p:pic>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10" name="Text Placeholder 9">
            <a:extLst>
              <a:ext uri="{FF2B5EF4-FFF2-40B4-BE49-F238E27FC236}">
                <a16:creationId xmlns:a16="http://schemas.microsoft.com/office/drawing/2014/main" id="{28E910BE-CDF1-4779-84B6-603FDC5A57AF}"/>
              </a:ext>
            </a:extLst>
          </p:cNvPr>
          <p:cNvSpPr>
            <a:spLocks noGrp="1"/>
          </p:cNvSpPr>
          <p:nvPr>
            <p:ph type="body" idx="1"/>
          </p:nvPr>
        </p:nvSpPr>
        <p:spPr>
          <a:xfrm>
            <a:off x="506809" y="1620737"/>
            <a:ext cx="6966791" cy="432197"/>
          </a:xfrm>
        </p:spPr>
        <p:txBody>
          <a:bodyPr/>
          <a:lstStyle/>
          <a:p>
            <a:r>
              <a:rPr lang="en-US" dirty="0"/>
              <a:t>3. A class depends on all classes referenced by access paths within it. A unresolvable access can still contain resolvable accesses within its path.</a:t>
            </a:r>
          </a:p>
        </p:txBody>
      </p:sp>
      <p:sp>
        <p:nvSpPr>
          <p:cNvPr id="13" name="Content Placeholder 12">
            <a:extLst>
              <a:ext uri="{FF2B5EF4-FFF2-40B4-BE49-F238E27FC236}">
                <a16:creationId xmlns:a16="http://schemas.microsoft.com/office/drawing/2014/main" id="{CCE42AC4-086E-470E-B27F-AA9897688FBE}"/>
              </a:ext>
            </a:extLst>
          </p:cNvPr>
          <p:cNvSpPr>
            <a:spLocks noGrp="1"/>
          </p:cNvSpPr>
          <p:nvPr>
            <p:ph sz="half" idx="2"/>
          </p:nvPr>
        </p:nvSpPr>
        <p:spPr>
          <a:xfrm>
            <a:off x="1363609" y="2052638"/>
            <a:ext cx="2452391" cy="2814266"/>
          </a:xfrm>
        </p:spPr>
        <p:txBody>
          <a:bodyPr>
            <a:normAutofit fontScale="85000" lnSpcReduction="20000"/>
          </a:bodyPr>
          <a:lstStyle/>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P1</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input</a:t>
            </a:r>
            <a:r>
              <a:rPr lang="en-US" sz="1400" dirty="0">
                <a:latin typeface="Courier New" panose="02070309020205020404" pitchFamily="49" charset="0"/>
                <a:cs typeface="Courier New" panose="02070309020205020404" pitchFamily="49" charset="0"/>
              </a:rPr>
              <a:t> Real x;</a:t>
            </a:r>
          </a:p>
          <a:p>
            <a:pPr marL="0" indent="0">
              <a:lnSpc>
                <a:spcPct val="120000"/>
              </a:lnSpc>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output</a:t>
            </a:r>
            <a:r>
              <a:rPr lang="en-US" sz="1400" dirty="0">
                <a:latin typeface="Courier New" panose="02070309020205020404" pitchFamily="49" charset="0"/>
                <a:cs typeface="Courier New" panose="02070309020205020404" pitchFamily="49" charset="0"/>
              </a:rPr>
              <a:t> Real y;</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algorithm</a:t>
            </a:r>
          </a:p>
          <a:p>
            <a:pPr marL="0" indent="0">
              <a:spcBef>
                <a:spcPts val="0"/>
              </a:spcBef>
              <a:buNone/>
            </a:pPr>
            <a:r>
              <a:rPr lang="en-US" sz="1400" dirty="0">
                <a:latin typeface="Courier New" panose="02070309020205020404" pitchFamily="49" charset="0"/>
                <a:cs typeface="Courier New" panose="02070309020205020404" pitchFamily="49" charset="0"/>
              </a:rPr>
              <a:t>      y := x;</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P2;</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P3</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extends</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P3</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 model </a:t>
            </a:r>
            <a:r>
              <a:rPr lang="en-US" sz="1400" dirty="0">
                <a:latin typeface="Courier New" panose="02070309020205020404" pitchFamily="49" charset="0"/>
                <a:cs typeface="Courier New" panose="02070309020205020404" pitchFamily="49" charset="0"/>
              </a:rPr>
              <a:t>M</a:t>
            </a:r>
          </a:p>
          <a:p>
            <a:pPr marL="0" indent="0">
              <a:spcBef>
                <a:spcPts val="0"/>
              </a:spcBef>
              <a:buNone/>
            </a:pPr>
            <a:r>
              <a:rPr lang="en-US" sz="1400" dirty="0">
                <a:latin typeface="Courier New" panose="02070309020205020404" pitchFamily="49" charset="0"/>
                <a:cs typeface="Courier New" panose="02070309020205020404" pitchFamily="49" charset="0"/>
              </a:rPr>
              <a:t>    Real x = P3.f(0);</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a:t>
            </a:r>
          </a:p>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P1;</a:t>
            </a:r>
          </a:p>
        </p:txBody>
      </p:sp>
      <p:pic>
        <p:nvPicPr>
          <p:cNvPr id="16" name="Content Placeholder 15">
            <a:extLst>
              <a:ext uri="{FF2B5EF4-FFF2-40B4-BE49-F238E27FC236}">
                <a16:creationId xmlns:a16="http://schemas.microsoft.com/office/drawing/2014/main" id="{ADA64CF7-C184-47DF-AE66-EF8AE754C789}"/>
              </a:ext>
            </a:extLst>
          </p:cNvPr>
          <p:cNvPicPr>
            <a:picLocks noGrp="1" noChangeAspect="1"/>
          </p:cNvPicPr>
          <p:nvPr>
            <p:ph sz="quarter" idx="4"/>
          </p:nvPr>
        </p:nvPicPr>
        <p:blipFill>
          <a:blip r:embed="rId2"/>
          <a:stretch>
            <a:fillRect/>
          </a:stretch>
        </p:blipFill>
        <p:spPr>
          <a:xfrm>
            <a:off x="4259812" y="2052638"/>
            <a:ext cx="1297817" cy="2814266"/>
          </a:xfrm>
          <a:prstGeom prst="rect">
            <a:avLst/>
          </a:prstGeom>
        </p:spPr>
      </p:pic>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8E110234-123A-48B8-A46D-21AF4AB8F195}"/>
              </a:ext>
            </a:extLst>
          </p:cNvPr>
          <p:cNvSpPr>
            <a:spLocks noGrp="1"/>
          </p:cNvSpPr>
          <p:nvPr>
            <p:ph type="body" idx="1"/>
          </p:nvPr>
        </p:nvSpPr>
        <p:spPr>
          <a:xfrm>
            <a:off x="506808" y="1620737"/>
            <a:ext cx="6448693" cy="432197"/>
          </a:xfrm>
        </p:spPr>
        <p:txBody>
          <a:bodyPr/>
          <a:lstStyle/>
          <a:p>
            <a:r>
              <a:rPr lang="sv-SE" dirty="0">
                <a:solidFill>
                  <a:schemeClr val="tx2"/>
                </a:solidFill>
              </a:rPr>
              <a:t>4. </a:t>
            </a:r>
            <a:r>
              <a:rPr lang="en-US" dirty="0">
                <a:solidFill>
                  <a:schemeClr val="tx2"/>
                </a:solidFill>
              </a:rPr>
              <a:t>A class depends on all classes enclosed by an accessed class. </a:t>
            </a:r>
          </a:p>
          <a:p>
            <a:endParaRPr lang="en-US" dirty="0"/>
          </a:p>
        </p:txBody>
      </p:sp>
      <p:sp>
        <p:nvSpPr>
          <p:cNvPr id="5" name="Content Placeholder 4">
            <a:extLst>
              <a:ext uri="{FF2B5EF4-FFF2-40B4-BE49-F238E27FC236}">
                <a16:creationId xmlns:a16="http://schemas.microsoft.com/office/drawing/2014/main" id="{6B7729A2-5583-4F4F-8991-2C6BECCCD4E5}"/>
              </a:ext>
            </a:extLst>
          </p:cNvPr>
          <p:cNvSpPr>
            <a:spLocks noGrp="1"/>
          </p:cNvSpPr>
          <p:nvPr>
            <p:ph sz="half" idx="2"/>
          </p:nvPr>
        </p:nvSpPr>
        <p:spPr>
          <a:xfrm>
            <a:off x="506808" y="1851872"/>
            <a:ext cx="3139217" cy="3152127"/>
          </a:xfrm>
        </p:spPr>
        <p:txBody>
          <a:bodyPr>
            <a:noAutofit/>
          </a:bodyPr>
          <a:lstStyle/>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package </a:t>
            </a:r>
            <a:r>
              <a:rPr lang="en-US" sz="1200" dirty="0">
                <a:solidFill>
                  <a:schemeClr val="tx1"/>
                </a:solidFill>
                <a:latin typeface="Courier New" panose="02070309020205020404" pitchFamily="49" charset="0"/>
                <a:cs typeface="Courier New" panose="02070309020205020404" pitchFamily="49" charset="0"/>
              </a:rPr>
              <a:t>P</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M2 m;</a:t>
            </a:r>
          </a:p>
          <a:p>
            <a:pPr marL="0" indent="0">
              <a:spcBef>
                <a:spcPts val="0"/>
              </a:spcBef>
              <a:buNone/>
            </a:pPr>
            <a:r>
              <a:rPr lang="en-US" sz="1200" dirty="0">
                <a:solidFill>
                  <a:schemeClr val="tx1"/>
                </a:solidFill>
                <a:latin typeface="Courier New" panose="02070309020205020404" pitchFamily="49" charset="0"/>
                <a:cs typeface="Courier New" panose="02070309020205020404" pitchFamily="49" charset="0"/>
              </a:rPr>
              <a:t>    Real r = m.M3.f(1);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M1;</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M2</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model </a:t>
            </a:r>
            <a:r>
              <a:rPr lang="en-US" sz="1200" dirty="0">
                <a:solidFill>
                  <a:schemeClr val="tx1"/>
                </a:solidFill>
                <a:latin typeface="Courier New" panose="02070309020205020404" pitchFamily="49" charset="0"/>
                <a:cs typeface="Courier New" panose="02070309020205020404" pitchFamily="49" charset="0"/>
              </a:rPr>
              <a:t>M3</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function </a:t>
            </a:r>
            <a:r>
              <a:rPr lang="en-US" sz="1200" dirty="0">
                <a:solidFill>
                  <a:schemeClr val="tx1"/>
                </a:solidFill>
                <a:latin typeface="Courier New" panose="02070309020205020404" pitchFamily="49" charset="0"/>
                <a:cs typeface="Courier New" panose="02070309020205020404" pitchFamily="49" charset="0"/>
              </a:rPr>
              <a:t>f</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input </a:t>
            </a:r>
            <a:r>
              <a:rPr lang="en-US" sz="1200" dirty="0">
                <a:solidFill>
                  <a:schemeClr val="tx1"/>
                </a:solidFill>
                <a:latin typeface="Courier New" panose="02070309020205020404" pitchFamily="49" charset="0"/>
                <a:cs typeface="Courier New" panose="02070309020205020404" pitchFamily="49" charset="0"/>
              </a:rPr>
              <a:t>Real x;</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output </a:t>
            </a:r>
            <a:r>
              <a:rPr lang="en-US" sz="1200" dirty="0">
                <a:solidFill>
                  <a:schemeClr val="tx1"/>
                </a:solidFill>
                <a:latin typeface="Courier New" panose="02070309020205020404" pitchFamily="49" charset="0"/>
                <a:cs typeface="Courier New" panose="02070309020205020404" pitchFamily="49" charset="0"/>
              </a:rPr>
              <a:t>Real y;</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algorithm</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y := x;</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f;</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M3;</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  end </a:t>
            </a:r>
            <a:r>
              <a:rPr lang="en-US" sz="1200" dirty="0">
                <a:solidFill>
                  <a:schemeClr val="tx1"/>
                </a:solidFill>
                <a:latin typeface="Courier New" panose="02070309020205020404" pitchFamily="49" charset="0"/>
                <a:cs typeface="Courier New" panose="02070309020205020404" pitchFamily="49" charset="0"/>
              </a:rPr>
              <a:t>M2;</a:t>
            </a:r>
          </a:p>
          <a:p>
            <a:pPr marL="0" indent="0">
              <a:spcBef>
                <a:spcPts val="0"/>
              </a:spcBef>
              <a:buNone/>
            </a:pPr>
            <a:r>
              <a:rPr lang="en-US" sz="1200" b="1" dirty="0">
                <a:solidFill>
                  <a:srgbClr val="0000FF"/>
                </a:solidFill>
                <a:latin typeface="Courier New" panose="02070309020205020404" pitchFamily="49" charset="0"/>
                <a:cs typeface="Courier New" panose="02070309020205020404" pitchFamily="49" charset="0"/>
              </a:rPr>
              <a:t>end</a:t>
            </a:r>
            <a:r>
              <a:rPr lang="en-US" sz="1200" dirty="0">
                <a:solidFill>
                  <a:schemeClr val="tx1"/>
                </a:solidFill>
                <a:latin typeface="Courier New" panose="02070309020205020404" pitchFamily="49" charset="0"/>
                <a:cs typeface="Courier New" panose="02070309020205020404" pitchFamily="49" charset="0"/>
              </a:rPr>
              <a:t> P;</a:t>
            </a:r>
          </a:p>
        </p:txBody>
      </p:sp>
      <p:pic>
        <p:nvPicPr>
          <p:cNvPr id="10" name="Content Placeholder 9">
            <a:extLst>
              <a:ext uri="{FF2B5EF4-FFF2-40B4-BE49-F238E27FC236}">
                <a16:creationId xmlns:a16="http://schemas.microsoft.com/office/drawing/2014/main" id="{E3DA90C0-8719-4E56-977C-F0767D18A174}"/>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3706717" y="2052638"/>
            <a:ext cx="1844010" cy="2886562"/>
          </a:xfrm>
          <a:prstGeom prst="rect">
            <a:avLst/>
          </a:prstGeom>
        </p:spPr>
      </p:pic>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199</TotalTime>
  <Words>656</Words>
  <Application>Microsoft Office PowerPoint</Application>
  <PresentationFormat>Bildspel på skärmen (16:9)</PresentationFormat>
  <Paragraphs>162</Paragraphs>
  <Slides>16</Slides>
  <Notes>12</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16</vt:i4>
      </vt:variant>
    </vt:vector>
  </HeadingPairs>
  <TitlesOfParts>
    <vt:vector size="22" baseType="lpstr">
      <vt:lpstr>Wingdings 3</vt:lpstr>
      <vt:lpstr>Courier New</vt:lpstr>
      <vt:lpstr>Roboto</vt:lpstr>
      <vt:lpstr>Trebuchet MS</vt:lpstr>
      <vt:lpstr>Arial</vt:lpstr>
      <vt:lpstr>Fasett</vt:lpstr>
      <vt:lpstr>Safe regression test selection for Modelica</vt:lpstr>
      <vt:lpstr>Safe test selection</vt:lpstr>
      <vt:lpstr>Modelon</vt:lpstr>
      <vt:lpstr>Modelica Bouncing Ball example</vt:lpstr>
      <vt:lpstr>Dependency rules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Erik Hedblom</cp:lastModifiedBy>
  <cp:revision>29</cp:revision>
  <dcterms:modified xsi:type="dcterms:W3CDTF">2017-08-22T07:17:23Z</dcterms:modified>
</cp:coreProperties>
</file>